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09" r:id="rId5"/>
    <p:sldId id="306" r:id="rId6"/>
    <p:sldId id="312" r:id="rId7"/>
    <p:sldId id="296" r:id="rId8"/>
    <p:sldId id="297" r:id="rId9"/>
    <p:sldId id="314" r:id="rId10"/>
    <p:sldId id="315" r:id="rId11"/>
    <p:sldId id="316" r:id="rId12"/>
    <p:sldId id="317" r:id="rId13"/>
    <p:sldId id="318" r:id="rId14"/>
    <p:sldId id="319" r:id="rId15"/>
    <p:sldId id="321" r:id="rId16"/>
    <p:sldId id="320" r:id="rId17"/>
    <p:sldId id="323" r:id="rId18"/>
    <p:sldId id="322" r:id="rId19"/>
    <p:sldId id="324" r:id="rId20"/>
    <p:sldId id="325"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67" d="100"/>
          <a:sy n="67" d="100"/>
        </p:scale>
        <p:origin x="644" y="44"/>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1/24/2023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240379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17079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14</a:t>
            </a:fld>
            <a:endParaRPr lang="en-US" dirty="0"/>
          </a:p>
        </p:txBody>
      </p:sp>
    </p:spTree>
    <p:extLst>
      <p:ext uri="{BB962C8B-B14F-4D97-AF65-F5344CB8AC3E}">
        <p14:creationId xmlns:p14="http://schemas.microsoft.com/office/powerpoint/2010/main" val="4258329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172016"/>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a:xfrm>
            <a:off x="838200" y="6356350"/>
            <a:ext cx="2743200" cy="365125"/>
          </a:xfrm>
          <a:prstGeom prst="rect">
            <a:avLst/>
          </a:prstGeom>
        </p:spPr>
        <p:txBody>
          <a:bodyPr/>
          <a:lstStyle/>
          <a:p>
            <a:r>
              <a:rPr lang="en-US" dirty="0"/>
              <a:t>2023</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dirty="0"/>
              <a:t>Lead Score Case Study</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a:prstGeom prst="rect">
            <a:avLst/>
          </a:prstGeo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LEAD CASE STUDY</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5"/>
            <a:ext cx="3937416" cy="804499"/>
          </a:xfrm>
        </p:spPr>
        <p:txBody>
          <a:bodyPr>
            <a:normAutofit fontScale="70000" lnSpcReduction="20000"/>
          </a:bodyPr>
          <a:lstStyle/>
          <a:p>
            <a:r>
              <a:rPr lang="en-US" dirty="0"/>
              <a:t>Shubham  </a:t>
            </a:r>
            <a:r>
              <a:rPr lang="en-US" dirty="0" err="1"/>
              <a:t>Haldar</a:t>
            </a:r>
            <a:endParaRPr lang="en-US" dirty="0"/>
          </a:p>
          <a:p>
            <a:r>
              <a:rPr lang="en-US" dirty="0"/>
              <a:t>Padma Sandeep Varma Kalidindi</a:t>
            </a:r>
          </a:p>
          <a:p>
            <a:r>
              <a:rPr lang="en-US" dirty="0" err="1"/>
              <a:t>Boreddy</a:t>
            </a:r>
            <a:r>
              <a:rPr lang="en-US" dirty="0"/>
              <a:t> Venkata Narasa Reddy</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Tags vs Conversion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'Ringing' and 'Not Specified' tagged leads are more in number and hence efforts should be made to maximize conversion from these tags.</a:t>
            </a:r>
          </a:p>
          <a:p>
            <a:pPr marL="571500" indent="-571500">
              <a:lnSpc>
                <a:spcPct val="170000"/>
              </a:lnSpc>
              <a:buFont typeface="Arial" panose="020B0604020202020204" pitchFamily="34" charset="0"/>
              <a:buChar char="•"/>
            </a:pPr>
            <a:r>
              <a:rPr lang="en-US" dirty="0"/>
              <a:t>However, leads tagged 'Will revert after reading mail' have highest chances of being converted followed by 'Lost To EINS', 'Closed By Horizon and 'Busy' and efforts should be made to focus more on these leads to improve conversions.</a:t>
            </a:r>
          </a:p>
        </p:txBody>
      </p:sp>
      <p:pic>
        <p:nvPicPr>
          <p:cNvPr id="6" name="Picture 5">
            <a:extLst>
              <a:ext uri="{FF2B5EF4-FFF2-40B4-BE49-F238E27FC236}">
                <a16:creationId xmlns:a16="http://schemas.microsoft.com/office/drawing/2014/main" id="{12B0D328-C3BB-58FD-6D91-2AAA7EA01D61}"/>
              </a:ext>
            </a:extLst>
          </p:cNvPr>
          <p:cNvPicPr>
            <a:picLocks noChangeAspect="1"/>
          </p:cNvPicPr>
          <p:nvPr/>
        </p:nvPicPr>
        <p:blipFill>
          <a:blip r:embed="rId2"/>
          <a:stretch>
            <a:fillRect/>
          </a:stretch>
        </p:blipFill>
        <p:spPr>
          <a:xfrm>
            <a:off x="1551941" y="2035834"/>
            <a:ext cx="9088118" cy="4320516"/>
          </a:xfrm>
          <a:prstGeom prst="rect">
            <a:avLst/>
          </a:prstGeom>
        </p:spPr>
      </p:pic>
    </p:spTree>
    <p:extLst>
      <p:ext uri="{BB962C8B-B14F-4D97-AF65-F5344CB8AC3E}">
        <p14:creationId xmlns:p14="http://schemas.microsoft.com/office/powerpoint/2010/main" val="284834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Do not Email vs Conversion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27954"/>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which do not object to an email communication have higher lead score than with leads which say yes to “Do not Email” option.</a:t>
            </a:r>
          </a:p>
          <a:p>
            <a:pPr marL="571500" indent="-571500">
              <a:lnSpc>
                <a:spcPct val="170000"/>
              </a:lnSpc>
              <a:buFont typeface="Arial" panose="020B0604020202020204" pitchFamily="34" charset="0"/>
              <a:buChar char="•"/>
            </a:pPr>
            <a:r>
              <a:rPr lang="en-US" dirty="0"/>
              <a:t>More Focus should be put on pursuing the leads that say no to “Do not Email” to have a greater number of conversions.</a:t>
            </a:r>
          </a:p>
        </p:txBody>
      </p:sp>
      <p:pic>
        <p:nvPicPr>
          <p:cNvPr id="7" name="Picture 6">
            <a:extLst>
              <a:ext uri="{FF2B5EF4-FFF2-40B4-BE49-F238E27FC236}">
                <a16:creationId xmlns:a16="http://schemas.microsoft.com/office/drawing/2014/main" id="{74262C7C-551D-316A-722D-7B133C42212A}"/>
              </a:ext>
            </a:extLst>
          </p:cNvPr>
          <p:cNvPicPr>
            <a:picLocks noChangeAspect="1"/>
          </p:cNvPicPr>
          <p:nvPr/>
        </p:nvPicPr>
        <p:blipFill>
          <a:blip r:embed="rId2"/>
          <a:stretch>
            <a:fillRect/>
          </a:stretch>
        </p:blipFill>
        <p:spPr>
          <a:xfrm>
            <a:off x="1528125" y="2458528"/>
            <a:ext cx="9135750" cy="3046899"/>
          </a:xfrm>
          <a:prstGeom prst="rect">
            <a:avLst/>
          </a:prstGeom>
        </p:spPr>
      </p:pic>
    </p:spTree>
    <p:extLst>
      <p:ext uri="{BB962C8B-B14F-4D97-AF65-F5344CB8AC3E}">
        <p14:creationId xmlns:p14="http://schemas.microsoft.com/office/powerpoint/2010/main" val="91527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375464"/>
            <a:ext cx="10515600" cy="640080"/>
          </a:xfrm>
        </p:spPr>
        <p:txBody>
          <a:bodyPr>
            <a:normAutofit fontScale="90000"/>
          </a:bodyPr>
          <a:lstStyle/>
          <a:p>
            <a:pPr algn="ctr"/>
            <a:r>
              <a:rPr lang="en-US" dirty="0"/>
              <a:t>Total Time Spent On Websites </a:t>
            </a:r>
            <a:r>
              <a:rPr lang="en-IN" dirty="0"/>
              <a:t>vs Conversion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838200" y="986538"/>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400" dirty="0"/>
              <a:t>People spending higher than average time are promising leads. Hence will have higher lead score.</a:t>
            </a:r>
          </a:p>
        </p:txBody>
      </p:sp>
      <p:pic>
        <p:nvPicPr>
          <p:cNvPr id="6" name="Picture 5">
            <a:extLst>
              <a:ext uri="{FF2B5EF4-FFF2-40B4-BE49-F238E27FC236}">
                <a16:creationId xmlns:a16="http://schemas.microsoft.com/office/drawing/2014/main" id="{C468C1AC-BB1F-AFFC-9462-23B802310D11}"/>
              </a:ext>
            </a:extLst>
          </p:cNvPr>
          <p:cNvPicPr>
            <a:picLocks noChangeAspect="1"/>
          </p:cNvPicPr>
          <p:nvPr/>
        </p:nvPicPr>
        <p:blipFill>
          <a:blip r:embed="rId2"/>
          <a:stretch>
            <a:fillRect/>
          </a:stretch>
        </p:blipFill>
        <p:spPr>
          <a:xfrm>
            <a:off x="3636753" y="2461280"/>
            <a:ext cx="4918493" cy="3476444"/>
          </a:xfrm>
          <a:prstGeom prst="rect">
            <a:avLst/>
          </a:prstGeom>
        </p:spPr>
      </p:pic>
    </p:spTree>
    <p:extLst>
      <p:ext uri="{BB962C8B-B14F-4D97-AF65-F5344CB8AC3E}">
        <p14:creationId xmlns:p14="http://schemas.microsoft.com/office/powerpoint/2010/main" val="325884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a:bodyPr>
          <a:lstStyle/>
          <a:p>
            <a:pPr algn="ctr"/>
            <a:r>
              <a:rPr lang="en-US" sz="3200" i="1" dirty="0">
                <a:solidFill>
                  <a:srgbClr val="000000"/>
                </a:solidFill>
                <a:latin typeface="Helvetica Neue"/>
              </a:rPr>
              <a:t>C</a:t>
            </a:r>
            <a:r>
              <a:rPr lang="en-US" sz="3200" i="1" dirty="0">
                <a:solidFill>
                  <a:srgbClr val="000000"/>
                </a:solidFill>
                <a:effectLst/>
                <a:latin typeface="Helvetica Neue"/>
              </a:rPr>
              <a:t>orrelation between various numerical variable using heatmap</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lnSpc>
                <a:spcPct val="170000"/>
              </a:lnSpc>
            </a:pPr>
            <a:r>
              <a:rPr lang="en-US" sz="1200" dirty="0"/>
              <a:t>'Total Visits' and 'Page Views Per Visit' have the most correlation with each other. </a:t>
            </a:r>
          </a:p>
        </p:txBody>
      </p:sp>
      <p:pic>
        <p:nvPicPr>
          <p:cNvPr id="6" name="Picture 5">
            <a:extLst>
              <a:ext uri="{FF2B5EF4-FFF2-40B4-BE49-F238E27FC236}">
                <a16:creationId xmlns:a16="http://schemas.microsoft.com/office/drawing/2014/main" id="{F4980EAC-54AE-4576-FA6D-5BB883CDE17C}"/>
              </a:ext>
            </a:extLst>
          </p:cNvPr>
          <p:cNvPicPr>
            <a:picLocks noChangeAspect="1"/>
          </p:cNvPicPr>
          <p:nvPr/>
        </p:nvPicPr>
        <p:blipFill>
          <a:blip r:embed="rId2"/>
          <a:stretch>
            <a:fillRect/>
          </a:stretch>
        </p:blipFill>
        <p:spPr>
          <a:xfrm>
            <a:off x="2610928" y="1943004"/>
            <a:ext cx="6970143" cy="4468483"/>
          </a:xfrm>
          <a:prstGeom prst="rect">
            <a:avLst/>
          </a:prstGeom>
        </p:spPr>
      </p:pic>
    </p:spTree>
    <p:extLst>
      <p:ext uri="{BB962C8B-B14F-4D97-AF65-F5344CB8AC3E}">
        <p14:creationId xmlns:p14="http://schemas.microsoft.com/office/powerpoint/2010/main" val="271996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11317"/>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fontScale="90000"/>
          </a:bodyPr>
          <a:lstStyle/>
          <a:p>
            <a:r>
              <a:rPr lang="en-US" dirty="0"/>
              <a:t>Model Building and Results</a:t>
            </a:r>
          </a:p>
        </p:txBody>
      </p:sp>
      <p:pic>
        <p:nvPicPr>
          <p:cNvPr id="12" name="Picture Placeholder 11" descr="Photo of woman on a laptop&#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50228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48556" y="961231"/>
            <a:ext cx="6504844" cy="274320"/>
          </a:xfrm>
        </p:spPr>
        <p:txBody>
          <a:bodyPr/>
          <a:lstStyle/>
          <a:p>
            <a:r>
              <a:rPr lang="en-US" sz="2800" dirty="0"/>
              <a:t>Model building steps and predictions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sz="1600" dirty="0"/>
              <a:t>Logistic Regression Model Building</a:t>
            </a:r>
          </a:p>
          <a:p>
            <a:pPr marL="742950" lvl="1" indent="-285750">
              <a:lnSpc>
                <a:spcPct val="120000"/>
              </a:lnSpc>
              <a:buFont typeface="Arial" panose="020B0604020202020204" pitchFamily="34" charset="0"/>
              <a:buChar char="•"/>
            </a:pPr>
            <a:r>
              <a:rPr lang="en-US" dirty="0"/>
              <a:t>Splitting The Dataset into train and test sets (70:30)</a:t>
            </a:r>
          </a:p>
          <a:p>
            <a:pPr marL="742950" lvl="1" indent="-285750">
              <a:lnSpc>
                <a:spcPct val="120000"/>
              </a:lnSpc>
              <a:buFont typeface="Arial" panose="020B0604020202020204" pitchFamily="34" charset="0"/>
              <a:buChar char="•"/>
            </a:pPr>
            <a:r>
              <a:rPr lang="en-US" dirty="0"/>
              <a:t>Rescaling the numerical variables</a:t>
            </a:r>
          </a:p>
          <a:p>
            <a:pPr marL="742950" lvl="1" indent="-285750">
              <a:lnSpc>
                <a:spcPct val="120000"/>
              </a:lnSpc>
              <a:buFont typeface="Arial" panose="020B0604020202020204" pitchFamily="34" charset="0"/>
              <a:buChar char="•"/>
            </a:pPr>
            <a:r>
              <a:rPr lang="en-US" dirty="0"/>
              <a:t>Model Building using Stats models and RFE (Total 5 models built)</a:t>
            </a:r>
          </a:p>
          <a:p>
            <a:pPr marL="742950" lvl="1" indent="-285750">
              <a:lnSpc>
                <a:spcPct val="120000"/>
              </a:lnSpc>
              <a:buFont typeface="Arial" panose="020B0604020202020204" pitchFamily="34" charset="0"/>
              <a:buChar char="•"/>
            </a:pPr>
            <a:r>
              <a:rPr lang="en-US" dirty="0"/>
              <a:t>Deriving Probabilities, Predictions and Lead Score on Train Data</a:t>
            </a:r>
          </a:p>
          <a:p>
            <a:pPr marL="742950" lvl="1" indent="-285750">
              <a:lnSpc>
                <a:spcPct val="120000"/>
              </a:lnSpc>
              <a:buFont typeface="Arial" panose="020B0604020202020204" pitchFamily="34" charset="0"/>
              <a:buChar char="•"/>
            </a:pPr>
            <a:r>
              <a:rPr lang="en-US" dirty="0"/>
              <a:t>Plotting confusion matrix and plotting ROC curve</a:t>
            </a:r>
          </a:p>
          <a:p>
            <a:pPr marL="742950" lvl="1" indent="-285750">
              <a:lnSpc>
                <a:spcPct val="120000"/>
              </a:lnSpc>
              <a:buFont typeface="Arial" panose="020B0604020202020204" pitchFamily="34" charset="0"/>
              <a:buChar char="•"/>
            </a:pPr>
            <a:r>
              <a:rPr lang="en-US" dirty="0"/>
              <a:t>Finding Optimal Cut-Off</a:t>
            </a:r>
          </a:p>
          <a:p>
            <a:pPr marL="285750" indent="-285750">
              <a:lnSpc>
                <a:spcPct val="120000"/>
              </a:lnSpc>
              <a:buFont typeface="Arial" panose="020B0604020202020204" pitchFamily="34" charset="0"/>
              <a:buChar char="•"/>
            </a:pPr>
            <a:r>
              <a:rPr lang="en-US" sz="1600" dirty="0"/>
              <a:t>Making Predictions On Test Dataset With Model Built From Training Dataset</a:t>
            </a:r>
            <a:endParaRPr lang="en-US" sz="2800" dirty="0"/>
          </a:p>
          <a:p>
            <a:pPr marL="285750" indent="-285750">
              <a:lnSpc>
                <a:spcPct val="120000"/>
              </a:lnSpc>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53733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54852"/>
            <a:ext cx="11818187" cy="640080"/>
          </a:xfrm>
        </p:spPr>
        <p:txBody>
          <a:bodyPr>
            <a:normAutofit/>
          </a:bodyPr>
          <a:lstStyle/>
          <a:p>
            <a:pPr algn="ctr"/>
            <a:r>
              <a:rPr lang="en-US" sz="3200" i="1" dirty="0">
                <a:solidFill>
                  <a:srgbClr val="000000"/>
                </a:solidFill>
                <a:latin typeface="Helvetica Neue"/>
              </a:rPr>
              <a:t>Final analysis on training data set</a:t>
            </a:r>
            <a:endParaRPr lang="en-US" sz="3200" i="1" dirty="0">
              <a:solidFill>
                <a:srgbClr val="000000"/>
              </a:solidFill>
              <a:effectLst/>
              <a:latin typeface="Helvetica Neue"/>
            </a:endParaRP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95067" y="682252"/>
            <a:ext cx="10515600" cy="14145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ROC curve should be a value closer to 1 for a good model. We have got a value of 0.96 which is extremely good.</a:t>
            </a:r>
          </a:p>
          <a:p>
            <a:pPr marL="171450" indent="-171450">
              <a:lnSpc>
                <a:spcPct val="170000"/>
              </a:lnSpc>
              <a:buFont typeface="Arial" panose="020B0604020202020204" pitchFamily="34" charset="0"/>
              <a:buChar char="•"/>
            </a:pPr>
            <a:r>
              <a:rPr lang="en-US" sz="1200" dirty="0"/>
              <a:t>Some important statistics of our model:</a:t>
            </a:r>
          </a:p>
          <a:p>
            <a:pPr marL="628650" lvl="1" indent="-171450">
              <a:lnSpc>
                <a:spcPct val="170000"/>
              </a:lnSpc>
              <a:buFont typeface="Wingdings" panose="05000000000000000000" pitchFamily="2" charset="2"/>
              <a:buChar char="Ø"/>
            </a:pPr>
            <a:r>
              <a:rPr lang="en-US" sz="1200" dirty="0"/>
              <a:t>Accuracy: 91.75%</a:t>
            </a:r>
          </a:p>
          <a:p>
            <a:pPr marL="628650" lvl="1" indent="-171450">
              <a:lnSpc>
                <a:spcPct val="170000"/>
              </a:lnSpc>
              <a:buFont typeface="Wingdings" panose="05000000000000000000" pitchFamily="2" charset="2"/>
              <a:buChar char="Ø"/>
            </a:pPr>
            <a:r>
              <a:rPr lang="en-US" sz="1200" dirty="0"/>
              <a:t>Sensitivity: 88%</a:t>
            </a:r>
          </a:p>
          <a:p>
            <a:pPr marL="628650" lvl="1" indent="-171450">
              <a:lnSpc>
                <a:spcPct val="170000"/>
              </a:lnSpc>
              <a:buFont typeface="Wingdings" panose="05000000000000000000" pitchFamily="2" charset="2"/>
              <a:buChar char="Ø"/>
            </a:pPr>
            <a:r>
              <a:rPr lang="en-US" sz="1200" dirty="0"/>
              <a:t>Specificity: 94.04%</a:t>
            </a:r>
          </a:p>
        </p:txBody>
      </p:sp>
      <p:pic>
        <p:nvPicPr>
          <p:cNvPr id="7" name="Picture 6">
            <a:extLst>
              <a:ext uri="{FF2B5EF4-FFF2-40B4-BE49-F238E27FC236}">
                <a16:creationId xmlns:a16="http://schemas.microsoft.com/office/drawing/2014/main" id="{F8221E0E-09B6-5FEE-73F6-BACAA9074852}"/>
              </a:ext>
            </a:extLst>
          </p:cNvPr>
          <p:cNvPicPr>
            <a:picLocks noChangeAspect="1"/>
          </p:cNvPicPr>
          <p:nvPr/>
        </p:nvPicPr>
        <p:blipFill>
          <a:blip r:embed="rId2"/>
          <a:stretch>
            <a:fillRect/>
          </a:stretch>
        </p:blipFill>
        <p:spPr>
          <a:xfrm>
            <a:off x="1460659" y="2578498"/>
            <a:ext cx="3715268" cy="3296110"/>
          </a:xfrm>
          <a:prstGeom prst="rect">
            <a:avLst/>
          </a:prstGeom>
        </p:spPr>
      </p:pic>
      <p:pic>
        <p:nvPicPr>
          <p:cNvPr id="11" name="Picture 10">
            <a:extLst>
              <a:ext uri="{FF2B5EF4-FFF2-40B4-BE49-F238E27FC236}">
                <a16:creationId xmlns:a16="http://schemas.microsoft.com/office/drawing/2014/main" id="{3EA14999-AFD2-35F7-E3B7-2DA0B46C6C3E}"/>
              </a:ext>
            </a:extLst>
          </p:cNvPr>
          <p:cNvPicPr>
            <a:picLocks noChangeAspect="1"/>
          </p:cNvPicPr>
          <p:nvPr/>
        </p:nvPicPr>
        <p:blipFill>
          <a:blip r:embed="rId3"/>
          <a:stretch>
            <a:fillRect/>
          </a:stretch>
        </p:blipFill>
        <p:spPr>
          <a:xfrm>
            <a:off x="6096000" y="2578498"/>
            <a:ext cx="3762900" cy="3296110"/>
          </a:xfrm>
          <a:prstGeom prst="rect">
            <a:avLst/>
          </a:prstGeom>
        </p:spPr>
      </p:pic>
    </p:spTree>
    <p:extLst>
      <p:ext uri="{BB962C8B-B14F-4D97-AF65-F5344CB8AC3E}">
        <p14:creationId xmlns:p14="http://schemas.microsoft.com/office/powerpoint/2010/main" val="53138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258793" y="136525"/>
            <a:ext cx="11818187" cy="640080"/>
          </a:xfrm>
        </p:spPr>
        <p:txBody>
          <a:bodyPr>
            <a:normAutofit/>
          </a:bodyPr>
          <a:lstStyle/>
          <a:p>
            <a:pPr algn="ctr"/>
            <a:r>
              <a:rPr lang="en-US" sz="3200" i="1" dirty="0">
                <a:solidFill>
                  <a:srgbClr val="000000"/>
                </a:solidFill>
                <a:latin typeface="Helvetica Neue"/>
              </a:rPr>
              <a:t>Final analysis on test data set</a:t>
            </a:r>
            <a:endParaRPr lang="en-US" sz="3200" i="1" dirty="0">
              <a:solidFill>
                <a:srgbClr val="000000"/>
              </a:solidFill>
              <a:effectLst/>
              <a:latin typeface="Helvetica Neue"/>
            </a:endParaRP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5" y="776605"/>
            <a:ext cx="10515600" cy="1414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200" dirty="0"/>
              <a:t>Upon running the trained model on the test dataset, we obtain the following figures:</a:t>
            </a:r>
          </a:p>
          <a:p>
            <a:pPr marL="628650" lvl="1" indent="-171450">
              <a:lnSpc>
                <a:spcPct val="170000"/>
              </a:lnSpc>
              <a:buFont typeface="Wingdings" panose="05000000000000000000" pitchFamily="2" charset="2"/>
              <a:buChar char="Ø"/>
            </a:pPr>
            <a:r>
              <a:rPr lang="en-US" sz="1200" dirty="0"/>
              <a:t>Accuracy: 92.14%</a:t>
            </a:r>
          </a:p>
          <a:p>
            <a:pPr marL="628650" lvl="1" indent="-171450">
              <a:lnSpc>
                <a:spcPct val="170000"/>
              </a:lnSpc>
              <a:buFont typeface="Wingdings" panose="05000000000000000000" pitchFamily="2" charset="2"/>
              <a:buChar char="Ø"/>
            </a:pPr>
            <a:r>
              <a:rPr lang="en-US" sz="1200" dirty="0"/>
              <a:t>Sensitivity: 88.40%</a:t>
            </a:r>
          </a:p>
          <a:p>
            <a:pPr marL="628650" lvl="1" indent="-171450">
              <a:lnSpc>
                <a:spcPct val="170000"/>
              </a:lnSpc>
              <a:buFont typeface="Wingdings" panose="05000000000000000000" pitchFamily="2" charset="2"/>
              <a:buChar char="Ø"/>
            </a:pPr>
            <a:r>
              <a:rPr lang="en-US" sz="1200" dirty="0"/>
              <a:t>Specificity: 94.39%</a:t>
            </a:r>
          </a:p>
        </p:txBody>
      </p:sp>
      <p:sp>
        <p:nvSpPr>
          <p:cNvPr id="2" name="Title 1">
            <a:extLst>
              <a:ext uri="{FF2B5EF4-FFF2-40B4-BE49-F238E27FC236}">
                <a16:creationId xmlns:a16="http://schemas.microsoft.com/office/drawing/2014/main" id="{9FCDF879-C0EB-3A3D-14AB-2A3E88903025}"/>
              </a:ext>
            </a:extLst>
          </p:cNvPr>
          <p:cNvSpPr txBox="1">
            <a:spLocks/>
          </p:cNvSpPr>
          <p:nvPr/>
        </p:nvSpPr>
        <p:spPr>
          <a:xfrm>
            <a:off x="-80513" y="2322443"/>
            <a:ext cx="11818187"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i="1" dirty="0">
                <a:solidFill>
                  <a:srgbClr val="000000"/>
                </a:solidFill>
                <a:latin typeface="Helvetica Neue"/>
              </a:rPr>
              <a:t>Final Observations</a:t>
            </a:r>
          </a:p>
        </p:txBody>
      </p:sp>
      <p:sp>
        <p:nvSpPr>
          <p:cNvPr id="6" name="Title 1">
            <a:extLst>
              <a:ext uri="{FF2B5EF4-FFF2-40B4-BE49-F238E27FC236}">
                <a16:creationId xmlns:a16="http://schemas.microsoft.com/office/drawing/2014/main" id="{C0DE8547-109C-A7F8-AE3D-EF20B93F9AF3}"/>
              </a:ext>
            </a:extLst>
          </p:cNvPr>
          <p:cNvSpPr txBox="1">
            <a:spLocks/>
          </p:cNvSpPr>
          <p:nvPr/>
        </p:nvSpPr>
        <p:spPr>
          <a:xfrm>
            <a:off x="910086" y="3801109"/>
            <a:ext cx="10515600" cy="13574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171450" indent="-171450">
              <a:lnSpc>
                <a:spcPct val="170000"/>
              </a:lnSpc>
              <a:buFont typeface="Arial" panose="020B0604020202020204" pitchFamily="34" charset="0"/>
              <a:buChar char="•"/>
            </a:pPr>
            <a:r>
              <a:rPr lang="en-US" sz="1800" dirty="0">
                <a:latin typeface="+mn-lt"/>
              </a:rPr>
              <a:t>Important variables that need to be focused on with high lead score include</a:t>
            </a:r>
          </a:p>
          <a:p>
            <a:pPr marL="628650" lvl="1" indent="-171450">
              <a:buFont typeface="Wingdings" panose="05000000000000000000" pitchFamily="2" charset="2"/>
              <a:buChar char="Ø"/>
            </a:pPr>
            <a:r>
              <a:rPr lang="en-US" sz="1400" b="0" i="0" dirty="0">
                <a:solidFill>
                  <a:srgbClr val="000000"/>
                </a:solidFill>
                <a:effectLst/>
                <a:latin typeface="+mn-lt"/>
              </a:rPr>
              <a:t>Lead Source_Direct Traffic</a:t>
            </a:r>
          </a:p>
          <a:p>
            <a:pPr marL="628650" lvl="1" indent="-171450">
              <a:buFont typeface="Wingdings" panose="05000000000000000000" pitchFamily="2" charset="2"/>
              <a:buChar char="Ø"/>
            </a:pPr>
            <a:r>
              <a:rPr lang="en-US" sz="1400" b="0" i="0" dirty="0">
                <a:solidFill>
                  <a:srgbClr val="000000"/>
                </a:solidFill>
                <a:effectLst/>
                <a:latin typeface="+mn-lt"/>
              </a:rPr>
              <a:t>Lead Source_Welingak Website</a:t>
            </a:r>
          </a:p>
          <a:p>
            <a:pPr marL="628650" lvl="1" indent="-171450">
              <a:buFont typeface="Wingdings" panose="05000000000000000000" pitchFamily="2" charset="2"/>
              <a:buChar char="Ø"/>
            </a:pPr>
            <a:r>
              <a:rPr lang="en-US" sz="1400" b="0" i="0" dirty="0">
                <a:solidFill>
                  <a:srgbClr val="000000"/>
                </a:solidFill>
                <a:effectLst/>
                <a:latin typeface="+mn-lt"/>
              </a:rPr>
              <a:t>Last Activity_Email Bounced</a:t>
            </a:r>
          </a:p>
          <a:p>
            <a:pPr marL="628650" lvl="1" indent="-171450">
              <a:buFont typeface="Wingdings" panose="05000000000000000000" pitchFamily="2" charset="2"/>
              <a:buChar char="Ø"/>
            </a:pPr>
            <a:r>
              <a:rPr lang="en-US" sz="1400" b="0" i="0" dirty="0">
                <a:solidFill>
                  <a:srgbClr val="000000"/>
                </a:solidFill>
                <a:effectLst/>
                <a:latin typeface="+mn-lt"/>
              </a:rPr>
              <a:t>Last Activity_Olark Chat Conversation</a:t>
            </a:r>
          </a:p>
          <a:p>
            <a:pPr marL="628650" lvl="1" indent="-171450">
              <a:buFont typeface="Wingdings" panose="05000000000000000000" pitchFamily="2" charset="2"/>
              <a:buChar char="Ø"/>
            </a:pPr>
            <a:r>
              <a:rPr lang="en-US" sz="1400" b="0" i="0" dirty="0">
                <a:solidFill>
                  <a:srgbClr val="000000"/>
                </a:solidFill>
                <a:effectLst/>
                <a:latin typeface="+mn-lt"/>
              </a:rPr>
              <a:t>Tags_Busy</a:t>
            </a:r>
          </a:p>
          <a:p>
            <a:pPr marL="628650" lvl="1" indent="-171450">
              <a:buFont typeface="Wingdings" panose="05000000000000000000" pitchFamily="2" charset="2"/>
              <a:buChar char="Ø"/>
            </a:pPr>
            <a:r>
              <a:rPr lang="en-US" sz="1400" b="0" i="0" dirty="0">
                <a:solidFill>
                  <a:srgbClr val="000000"/>
                </a:solidFill>
                <a:effectLst/>
                <a:latin typeface="+mn-lt"/>
              </a:rPr>
              <a:t>Tags_Closed By Horizon</a:t>
            </a:r>
          </a:p>
          <a:p>
            <a:pPr marL="628650" lvl="1" indent="-171450">
              <a:buFont typeface="Wingdings" panose="05000000000000000000" pitchFamily="2" charset="2"/>
              <a:buChar char="Ø"/>
            </a:pPr>
            <a:r>
              <a:rPr lang="en-US" sz="1400" b="0" i="0" dirty="0">
                <a:solidFill>
                  <a:srgbClr val="000000"/>
                </a:solidFill>
                <a:effectLst/>
                <a:latin typeface="+mn-lt"/>
              </a:rPr>
              <a:t>Tags_Lost To EINS</a:t>
            </a:r>
          </a:p>
          <a:p>
            <a:pPr marL="628650" lvl="1" indent="-171450">
              <a:buFont typeface="Wingdings" panose="05000000000000000000" pitchFamily="2" charset="2"/>
              <a:buChar char="Ø"/>
            </a:pPr>
            <a:r>
              <a:rPr lang="en-US" sz="1400" b="0" i="0" dirty="0">
                <a:solidFill>
                  <a:srgbClr val="000000"/>
                </a:solidFill>
                <a:effectLst/>
                <a:latin typeface="+mn-lt"/>
              </a:rPr>
              <a:t>Tags_Not Specified</a:t>
            </a:r>
          </a:p>
          <a:p>
            <a:pPr marL="628650" lvl="1" indent="-171450">
              <a:buFont typeface="Wingdings" panose="05000000000000000000" pitchFamily="2" charset="2"/>
              <a:buChar char="Ø"/>
            </a:pPr>
            <a:r>
              <a:rPr lang="en-US" sz="1400" b="0" i="0" dirty="0">
                <a:solidFill>
                  <a:srgbClr val="000000"/>
                </a:solidFill>
                <a:effectLst/>
                <a:latin typeface="+mn-lt"/>
              </a:rPr>
              <a:t>Tags_Ringing</a:t>
            </a:r>
          </a:p>
          <a:p>
            <a:pPr marL="628650" lvl="1" indent="-171450">
              <a:buFont typeface="Wingdings" panose="05000000000000000000" pitchFamily="2" charset="2"/>
              <a:buChar char="Ø"/>
            </a:pPr>
            <a:r>
              <a:rPr lang="en-US" sz="1400" b="0" i="0" dirty="0">
                <a:solidFill>
                  <a:srgbClr val="000000"/>
                </a:solidFill>
                <a:effectLst/>
                <a:latin typeface="+mn-lt"/>
              </a:rPr>
              <a:t>Tags_Will revert after reading the mail</a:t>
            </a:r>
          </a:p>
          <a:p>
            <a:pPr marL="628650" lvl="1" indent="-171450">
              <a:buFont typeface="Wingdings" panose="05000000000000000000" pitchFamily="2" charset="2"/>
              <a:buChar char="Ø"/>
            </a:pPr>
            <a:r>
              <a:rPr lang="en-US" sz="1400" b="0" i="0" dirty="0">
                <a:solidFill>
                  <a:srgbClr val="000000"/>
                </a:solidFill>
                <a:effectLst/>
                <a:latin typeface="+mn-lt"/>
              </a:rPr>
              <a:t>Last Notable Activity_SMS Sent</a:t>
            </a:r>
            <a:r>
              <a:rPr lang="en-US" sz="1400" dirty="0">
                <a:latin typeface="+mn-lt"/>
              </a:rPr>
              <a:t> </a:t>
            </a:r>
          </a:p>
        </p:txBody>
      </p:sp>
    </p:spTree>
    <p:extLst>
      <p:ext uri="{BB962C8B-B14F-4D97-AF65-F5344CB8AC3E}">
        <p14:creationId xmlns:p14="http://schemas.microsoft.com/office/powerpoint/2010/main" val="306659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84785" y="3108960"/>
            <a:ext cx="2743200" cy="640080"/>
          </a:xfrm>
        </p:spPr>
        <p:txBody>
          <a:bodyPr>
            <a:normAutofit/>
          </a:bodyPr>
          <a:lstStyle/>
          <a:p>
            <a:r>
              <a:rPr lang="en-US" dirty="0"/>
              <a:t>Thank you</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841248"/>
          </a:xfrm>
        </p:spPr>
        <p:txBody>
          <a:bodyPr>
            <a:normAutofit fontScale="90000"/>
          </a:bodyPr>
          <a:lstStyle/>
          <a:p>
            <a:r>
              <a:rPr lang="en-ZA" dirty="0"/>
              <a:t>Problem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537715" y="1790692"/>
            <a:ext cx="4293741" cy="4040612"/>
          </a:xfrm>
        </p:spPr>
        <p:txBody>
          <a:bodyPr vert="horz" lIns="91440" tIns="45720" rIns="91440" bIns="45720" rtlCol="0" anchor="t">
            <a:noAutofit/>
          </a:bodyPr>
          <a:lstStyle/>
          <a:p>
            <a:pPr marL="285750" indent="-285750">
              <a:lnSpc>
                <a:spcPct val="150000"/>
              </a:lnSpc>
              <a:buFont typeface="Arial" panose="020B0604020202020204" pitchFamily="34" charset="0"/>
              <a:buChar char="•"/>
            </a:pPr>
            <a:r>
              <a:rPr lang="en-US" sz="1000" dirty="0"/>
              <a:t>X Education is an organization which sells online courses for industry professional. The company marks its courses on several popular websites including google.</a:t>
            </a:r>
          </a:p>
          <a:p>
            <a:pPr marL="285750" indent="-285750">
              <a:lnSpc>
                <a:spcPct val="150000"/>
              </a:lnSpc>
              <a:buFont typeface="Arial" panose="020B0604020202020204" pitchFamily="34" charset="0"/>
              <a:buChar char="•"/>
            </a:pPr>
            <a:r>
              <a:rPr lang="en-US" sz="1000" dirty="0"/>
              <a:t>X Education wants to select most promising leads that can be converted to paying customers.</a:t>
            </a:r>
          </a:p>
          <a:p>
            <a:pPr marL="285750" indent="-285750">
              <a:lnSpc>
                <a:spcPct val="150000"/>
              </a:lnSpc>
              <a:buFont typeface="Arial" panose="020B0604020202020204" pitchFamily="34" charset="0"/>
              <a:buChar char="•"/>
            </a:pPr>
            <a:r>
              <a:rPr lang="en-US" sz="1000" dirty="0"/>
              <a:t>Although the company generates a lot of leads only a few are converted into paying customers, wherein the company wants a higher lead conversion. Leads come through numerous modes like email, advertisements on websites, google searches etc.</a:t>
            </a:r>
          </a:p>
          <a:p>
            <a:pPr marL="285750" indent="-285750">
              <a:lnSpc>
                <a:spcPct val="150000"/>
              </a:lnSpc>
              <a:buFont typeface="Arial" panose="020B0604020202020204" pitchFamily="34" charset="0"/>
              <a:buChar char="•"/>
            </a:pPr>
            <a:r>
              <a:rPr lang="en-US" sz="1000" dirty="0"/>
              <a:t>The company has had 30% conversion rate through the whole process of turning leads into customers by approaching those leads which are to be found having interest in taking the course. The implementation process of lead generating attributes are not efficient in helping conversions. </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26696"/>
            <a:ext cx="4087368" cy="841248"/>
          </a:xfrm>
        </p:spPr>
        <p:txBody>
          <a:bodyPr>
            <a:normAutofit/>
          </a:bodyPr>
          <a:lstStyle/>
          <a:p>
            <a:r>
              <a:rPr lang="en-ZA" dirty="0"/>
              <a:t>Case Study Goal</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537716" y="1790692"/>
            <a:ext cx="4087368" cy="4040612"/>
          </a:xfrm>
        </p:spPr>
        <p:txBody>
          <a:bodyPr vert="horz" lIns="91440" tIns="45720" rIns="91440" bIns="45720" rtlCol="0" anchor="t">
            <a:normAutofit/>
          </a:bodyPr>
          <a:lstStyle/>
          <a:p>
            <a:r>
              <a:rPr lang="en-US" dirty="0"/>
              <a:t>The company requires a model to be built for selecting most promising leads.</a:t>
            </a:r>
          </a:p>
          <a:p>
            <a:r>
              <a:rPr lang="en-US" dirty="0"/>
              <a:t>Lead score to be given to each leads such that it indicates how promising the lead could be.  The higher the lead score more promising the lead to get converted.</a:t>
            </a:r>
          </a:p>
          <a:p>
            <a:r>
              <a:rPr lang="en-US" dirty="0"/>
              <a:t>The model to be built in lead conversion rate around 80% or more.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pic>
        <p:nvPicPr>
          <p:cNvPr id="19" name="Picture Placeholder 18" descr="A picture containing toy&#10;&#10;Description automatically generated">
            <a:extLst>
              <a:ext uri="{FF2B5EF4-FFF2-40B4-BE49-F238E27FC236}">
                <a16:creationId xmlns:a16="http://schemas.microsoft.com/office/drawing/2014/main" id="{6A683BDA-0133-F6F1-F56F-1F101C435AA9}"/>
              </a:ext>
            </a:extLst>
          </p:cNvPr>
          <p:cNvPicPr>
            <a:picLocks noGrp="1" noChangeAspect="1"/>
          </p:cNvPicPr>
          <p:nvPr>
            <p:ph type="pic" sz="quarter" idx="15"/>
          </p:nvPr>
        </p:nvPicPr>
        <p:blipFill>
          <a:blip r:embed="rId3"/>
          <a:srcRect l="13331" r="13331"/>
          <a:stretch>
            <a:fillRect/>
          </a:stretch>
        </p:blipFill>
        <p:spPr/>
      </p:pic>
    </p:spTree>
    <p:extLst>
      <p:ext uri="{BB962C8B-B14F-4D97-AF65-F5344CB8AC3E}">
        <p14:creationId xmlns:p14="http://schemas.microsoft.com/office/powerpoint/2010/main" val="274146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48556" y="961231"/>
            <a:ext cx="4114800" cy="274320"/>
          </a:xfrm>
        </p:spPr>
        <p:txBody>
          <a:bodyPr/>
          <a:lstStyle/>
          <a:p>
            <a:r>
              <a:rPr lang="en-US" sz="2800" dirty="0"/>
              <a:t>Solution Methodology</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48556" y="1447101"/>
            <a:ext cx="9039572" cy="4628687"/>
          </a:xfrm>
        </p:spPr>
        <p:txBody>
          <a:bodyPr vert="horz" lIns="91440" tIns="45720" rIns="91440" bIns="45720" rtlCol="0" anchor="t">
            <a:normAutofit fontScale="55000" lnSpcReduction="20000"/>
          </a:bodyPr>
          <a:lstStyle/>
          <a:p>
            <a:pPr marL="285750" indent="-285750">
              <a:lnSpc>
                <a:spcPct val="120000"/>
              </a:lnSpc>
              <a:buFont typeface="Arial" panose="020B0604020202020204" pitchFamily="34" charset="0"/>
              <a:buChar char="•"/>
            </a:pPr>
            <a:r>
              <a:rPr lang="en-US" sz="2800" dirty="0"/>
              <a:t>Reading And Understanding The Data</a:t>
            </a:r>
          </a:p>
          <a:p>
            <a:pPr marL="285750" indent="-285750">
              <a:lnSpc>
                <a:spcPct val="120000"/>
              </a:lnSpc>
              <a:buFont typeface="Arial" panose="020B0604020202020204" pitchFamily="34" charset="0"/>
              <a:buChar char="•"/>
            </a:pPr>
            <a:r>
              <a:rPr lang="en-US" sz="2800" dirty="0"/>
              <a:t>Checking Data Quality</a:t>
            </a:r>
          </a:p>
          <a:p>
            <a:pPr marL="285750" indent="-285750">
              <a:lnSpc>
                <a:spcPct val="120000"/>
              </a:lnSpc>
              <a:buFont typeface="Arial" panose="020B0604020202020204" pitchFamily="34" charset="0"/>
              <a:buChar char="•"/>
            </a:pPr>
            <a:r>
              <a:rPr lang="en-US" sz="2800" dirty="0"/>
              <a:t>Exploratory Data Analysis</a:t>
            </a:r>
          </a:p>
          <a:p>
            <a:pPr marL="742950" lvl="1" indent="-285750">
              <a:lnSpc>
                <a:spcPct val="120000"/>
              </a:lnSpc>
              <a:buFont typeface="Arial" panose="020B0604020202020204" pitchFamily="34" charset="0"/>
              <a:buChar char="•"/>
            </a:pPr>
            <a:r>
              <a:rPr lang="en-US" sz="2500" dirty="0"/>
              <a:t>Data Cleaning and Treatment</a:t>
            </a:r>
          </a:p>
          <a:p>
            <a:pPr lvl="2">
              <a:lnSpc>
                <a:spcPct val="120000"/>
              </a:lnSpc>
            </a:pPr>
            <a:r>
              <a:rPr lang="en-US" sz="2000" dirty="0"/>
              <a:t>1.Check and handle NA values and missing values.</a:t>
            </a:r>
          </a:p>
          <a:p>
            <a:pPr lvl="2">
              <a:lnSpc>
                <a:spcPct val="120000"/>
              </a:lnSpc>
            </a:pPr>
            <a:r>
              <a:rPr lang="en-US" sz="2000" dirty="0"/>
              <a:t>2.Drop columns, if it contains large number of missing values and not useful for the analysis.</a:t>
            </a:r>
          </a:p>
          <a:p>
            <a:pPr lvl="2">
              <a:lnSpc>
                <a:spcPct val="120000"/>
              </a:lnSpc>
            </a:pPr>
            <a:r>
              <a:rPr lang="en-US" sz="2000" dirty="0"/>
              <a:t>3. Imputation of the values, if necessary.</a:t>
            </a:r>
          </a:p>
          <a:p>
            <a:pPr lvl="2">
              <a:lnSpc>
                <a:spcPct val="120000"/>
              </a:lnSpc>
            </a:pPr>
            <a:r>
              <a:rPr lang="en-US" sz="2000" dirty="0"/>
              <a:t>4.Check and handle outliers in data.</a:t>
            </a:r>
          </a:p>
          <a:p>
            <a:pPr marL="285750" indent="-285750">
              <a:lnSpc>
                <a:spcPct val="120000"/>
              </a:lnSpc>
              <a:buFont typeface="Arial" panose="020B0604020202020204" pitchFamily="34" charset="0"/>
              <a:buChar char="•"/>
            </a:pPr>
            <a:r>
              <a:rPr lang="en-US" sz="2800" dirty="0"/>
              <a:t>Categorical Variables Analysis</a:t>
            </a:r>
          </a:p>
          <a:p>
            <a:pPr marL="285750" indent="-285750">
              <a:lnSpc>
                <a:spcPct val="120000"/>
              </a:lnSpc>
              <a:buFont typeface="Arial" panose="020B0604020202020204" pitchFamily="34" charset="0"/>
              <a:buChar char="•"/>
            </a:pPr>
            <a:r>
              <a:rPr lang="en-US" sz="2800" dirty="0"/>
              <a:t>Identifying Categorical Variables Columns and Creating Dummy Variables</a:t>
            </a:r>
          </a:p>
          <a:p>
            <a:pPr marL="285750" indent="-285750">
              <a:lnSpc>
                <a:spcPct val="120000"/>
              </a:lnSpc>
              <a:buFont typeface="Arial" panose="020B0604020202020204" pitchFamily="34" charset="0"/>
              <a:buChar char="•"/>
            </a:pPr>
            <a:r>
              <a:rPr lang="en-US" sz="2800" dirty="0"/>
              <a:t>Logistic Regression Model Building</a:t>
            </a:r>
          </a:p>
          <a:p>
            <a:pPr marL="285750" indent="-285750">
              <a:lnSpc>
                <a:spcPct val="120000"/>
              </a:lnSpc>
              <a:buFont typeface="Arial" panose="020B0604020202020204" pitchFamily="34" charset="0"/>
              <a:buChar char="•"/>
            </a:pPr>
            <a:r>
              <a:rPr lang="en-US" sz="2800" dirty="0"/>
              <a:t>Making Predictions On Test Dataset With Model Built From Training Dataset</a:t>
            </a:r>
          </a:p>
          <a:p>
            <a:pPr marL="285750" indent="-285750">
              <a:lnSpc>
                <a:spcPct val="120000"/>
              </a:lnSpc>
              <a:buFont typeface="Arial" panose="020B0604020202020204" pitchFamily="34" charset="0"/>
              <a:buChar char="•"/>
            </a:pPr>
            <a:r>
              <a:rPr lang="en-US" sz="2800" dirty="0"/>
              <a:t>Documenting Final Observations including measuring and comparing Accuracy, Sensitivity and Specificity between Train and Test Data sets.</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fontScale="90000"/>
          </a:bodyPr>
          <a:lstStyle/>
          <a:p>
            <a:r>
              <a:rPr lang="en-US" dirty="0"/>
              <a:t>Exploratory Data Analysis</a:t>
            </a:r>
          </a:p>
        </p:txBody>
      </p:sp>
      <p:pic>
        <p:nvPicPr>
          <p:cNvPr id="12" name="Picture Placeholder 11" descr="Photo of woman on a laptop&#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114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7" name="Picture 6">
            <a:extLst>
              <a:ext uri="{FF2B5EF4-FFF2-40B4-BE49-F238E27FC236}">
                <a16:creationId xmlns:a16="http://schemas.microsoft.com/office/drawing/2014/main" id="{3AD0B7A8-F5E3-AFD3-4B68-60B6AE9D26AC}"/>
              </a:ext>
            </a:extLst>
          </p:cNvPr>
          <p:cNvPicPr>
            <a:picLocks noChangeAspect="1"/>
          </p:cNvPicPr>
          <p:nvPr/>
        </p:nvPicPr>
        <p:blipFill>
          <a:blip r:embed="rId2"/>
          <a:stretch>
            <a:fillRect/>
          </a:stretch>
        </p:blipFill>
        <p:spPr>
          <a:xfrm>
            <a:off x="838200" y="2370767"/>
            <a:ext cx="10515600" cy="3905795"/>
          </a:xfrm>
          <a:prstGeom prst="rect">
            <a:avLst/>
          </a:prstGeom>
        </p:spPr>
      </p:pic>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Lead Source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'Google' and 'Direct Traffic' generate the greatest number of leads and lead conversions while some sources like '</a:t>
            </a:r>
            <a:r>
              <a:rPr lang="en-US" dirty="0" err="1"/>
              <a:t>Welingak</a:t>
            </a:r>
            <a:r>
              <a:rPr lang="en-US" dirty="0"/>
              <a:t> Website', 'Reference' and 'Others' are having maximum conversion ratio of leads. </a:t>
            </a:r>
          </a:p>
          <a:p>
            <a:pPr marL="571500" indent="-571500">
              <a:lnSpc>
                <a:spcPct val="170000"/>
              </a:lnSpc>
              <a:buFont typeface="Arial" panose="020B0604020202020204" pitchFamily="34" charset="0"/>
              <a:buChar char="•"/>
            </a:pPr>
            <a:r>
              <a:rPr lang="en-US" dirty="0"/>
              <a:t>To improve overall lead conversion rate, focus should be on improving lead conversion of 'direct traffic' and 'google leads' and efforts should be put to generate more leads from 'reference' and '</a:t>
            </a:r>
            <a:r>
              <a:rPr lang="en-US" dirty="0" err="1"/>
              <a:t>welingak</a:t>
            </a:r>
            <a:r>
              <a:rPr lang="en-US" dirty="0"/>
              <a:t> website' as they are conversion rate is very strong.</a:t>
            </a:r>
            <a:endParaRPr lang="en-IN" dirty="0"/>
          </a:p>
        </p:txBody>
      </p:sp>
    </p:spTree>
    <p:extLst>
      <p:ext uri="{BB962C8B-B14F-4D97-AF65-F5344CB8AC3E}">
        <p14:creationId xmlns:p14="http://schemas.microsoft.com/office/powerpoint/2010/main" val="96151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Lead Origin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'Landing Page Submissions' and 'API' bring a higher number of leads and see more lead conversion as well.</a:t>
            </a:r>
          </a:p>
          <a:p>
            <a:pPr marL="571500" indent="-571500">
              <a:lnSpc>
                <a:spcPct val="170000"/>
              </a:lnSpc>
              <a:buFont typeface="Arial" panose="020B0604020202020204" pitchFamily="34" charset="0"/>
              <a:buChar char="•"/>
            </a:pPr>
            <a:r>
              <a:rPr lang="en-US" dirty="0"/>
              <a:t>Overall, “Lead Add Form” has high lead conversion ratio, but low volume and Landing page submission has high lead conversion ratio with enough volume to increase number of leads converted. Lead Import and Quick Add Form get very few leads. </a:t>
            </a:r>
          </a:p>
          <a:p>
            <a:pPr marL="571500" indent="-571500">
              <a:lnSpc>
                <a:spcPct val="170000"/>
              </a:lnSpc>
              <a:buFont typeface="Arial" panose="020B0604020202020204" pitchFamily="34" charset="0"/>
              <a:buChar char="•"/>
            </a:pPr>
            <a:r>
              <a:rPr lang="en-US" dirty="0"/>
              <a:t>To improve overall lead conversion rate, we must improve lead conversion of API and Landing Page Submission origin and generate more leads from Lead Add Form.</a:t>
            </a:r>
          </a:p>
        </p:txBody>
      </p:sp>
      <p:pic>
        <p:nvPicPr>
          <p:cNvPr id="6" name="Picture 5">
            <a:extLst>
              <a:ext uri="{FF2B5EF4-FFF2-40B4-BE49-F238E27FC236}">
                <a16:creationId xmlns:a16="http://schemas.microsoft.com/office/drawing/2014/main" id="{A7CFD71F-8341-8082-0F5A-4B3A71633E74}"/>
              </a:ext>
            </a:extLst>
          </p:cNvPr>
          <p:cNvPicPr>
            <a:picLocks noChangeAspect="1"/>
          </p:cNvPicPr>
          <p:nvPr/>
        </p:nvPicPr>
        <p:blipFill>
          <a:blip r:embed="rId2"/>
          <a:stretch>
            <a:fillRect/>
          </a:stretch>
        </p:blipFill>
        <p:spPr>
          <a:xfrm>
            <a:off x="1675783" y="2191109"/>
            <a:ext cx="8840434" cy="4248743"/>
          </a:xfrm>
          <a:prstGeom prst="rect">
            <a:avLst/>
          </a:prstGeom>
        </p:spPr>
      </p:pic>
    </p:spTree>
    <p:extLst>
      <p:ext uri="{BB962C8B-B14F-4D97-AF65-F5344CB8AC3E}">
        <p14:creationId xmlns:p14="http://schemas.microsoft.com/office/powerpoint/2010/main" val="307846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23B1B2-1274-1EAB-D81E-C88659043CBD}"/>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DCAD2C3C-2764-3E61-8305-9EA4D99C460B}"/>
              </a:ext>
            </a:extLst>
          </p:cNvPr>
          <p:cNvSpPr>
            <a:spLocks noGrp="1"/>
          </p:cNvSpPr>
          <p:nvPr>
            <p:ph type="ftr" sz="quarter" idx="11"/>
          </p:nvPr>
        </p:nvSpPr>
        <p:spPr>
          <a:xfrm>
            <a:off x="4038600" y="6401617"/>
            <a:ext cx="4114800" cy="365125"/>
          </a:xfrm>
          <a:prstGeom prst="rect">
            <a:avLst/>
          </a:prstGeom>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Last activity conversion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776605"/>
            <a:ext cx="10515600" cy="1414504"/>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Leads having last activity as 'SMS Sent' have the most conversion rate.</a:t>
            </a:r>
          </a:p>
          <a:p>
            <a:pPr marL="571500" indent="-571500">
              <a:lnSpc>
                <a:spcPct val="170000"/>
              </a:lnSpc>
              <a:buFont typeface="Arial" panose="020B0604020202020204" pitchFamily="34" charset="0"/>
              <a:buChar char="•"/>
            </a:pPr>
            <a:r>
              <a:rPr lang="en-US" dirty="0"/>
              <a:t>'Email Opened' brings maximum number of leads and has second most conversion as well.</a:t>
            </a:r>
          </a:p>
          <a:p>
            <a:pPr marL="571500" indent="-571500">
              <a:lnSpc>
                <a:spcPct val="170000"/>
              </a:lnSpc>
              <a:buFont typeface="Arial" panose="020B0604020202020204" pitchFamily="34" charset="0"/>
              <a:buChar char="•"/>
            </a:pPr>
            <a:r>
              <a:rPr lang="en-US" dirty="0"/>
              <a:t>Focus should be more on leads where last activity will be SMS sent as they see highest conversion ratios.</a:t>
            </a:r>
          </a:p>
        </p:txBody>
      </p:sp>
      <p:pic>
        <p:nvPicPr>
          <p:cNvPr id="7" name="Picture 6">
            <a:extLst>
              <a:ext uri="{FF2B5EF4-FFF2-40B4-BE49-F238E27FC236}">
                <a16:creationId xmlns:a16="http://schemas.microsoft.com/office/drawing/2014/main" id="{E5AC1A07-1071-FD3B-20F1-5397E432ACF0}"/>
              </a:ext>
            </a:extLst>
          </p:cNvPr>
          <p:cNvPicPr>
            <a:picLocks noChangeAspect="1"/>
          </p:cNvPicPr>
          <p:nvPr/>
        </p:nvPicPr>
        <p:blipFill>
          <a:blip r:embed="rId2"/>
          <a:stretch>
            <a:fillRect/>
          </a:stretch>
        </p:blipFill>
        <p:spPr>
          <a:xfrm>
            <a:off x="1690072" y="2126660"/>
            <a:ext cx="8811855" cy="4229690"/>
          </a:xfrm>
          <a:prstGeom prst="rect">
            <a:avLst/>
          </a:prstGeom>
        </p:spPr>
      </p:pic>
    </p:spTree>
    <p:extLst>
      <p:ext uri="{BB962C8B-B14F-4D97-AF65-F5344CB8AC3E}">
        <p14:creationId xmlns:p14="http://schemas.microsoft.com/office/powerpoint/2010/main" val="197912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17C57C-1F7A-8D64-8742-9AC56A320C83}"/>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8" name="Title 1">
            <a:extLst>
              <a:ext uri="{FF2B5EF4-FFF2-40B4-BE49-F238E27FC236}">
                <a16:creationId xmlns:a16="http://schemas.microsoft.com/office/drawing/2014/main" id="{26F7E2E8-AC08-DD97-35D1-3C4C48404420}"/>
              </a:ext>
            </a:extLst>
          </p:cNvPr>
          <p:cNvSpPr>
            <a:spLocks noGrp="1"/>
          </p:cNvSpPr>
          <p:nvPr>
            <p:ph type="title"/>
          </p:nvPr>
        </p:nvSpPr>
        <p:spPr>
          <a:xfrm>
            <a:off x="751936" y="136525"/>
            <a:ext cx="10515600" cy="640080"/>
          </a:xfrm>
        </p:spPr>
        <p:txBody>
          <a:bodyPr>
            <a:normAutofit fontScale="90000"/>
          </a:bodyPr>
          <a:lstStyle/>
          <a:p>
            <a:pPr algn="ctr"/>
            <a:r>
              <a:rPr lang="en-IN" dirty="0"/>
              <a:t>Specialization conversion Analysis</a:t>
            </a:r>
          </a:p>
        </p:txBody>
      </p:sp>
      <p:sp>
        <p:nvSpPr>
          <p:cNvPr id="9" name="Title 1">
            <a:extLst>
              <a:ext uri="{FF2B5EF4-FFF2-40B4-BE49-F238E27FC236}">
                <a16:creationId xmlns:a16="http://schemas.microsoft.com/office/drawing/2014/main" id="{46CBF858-F1AE-1D90-126C-721C4E6BFA3F}"/>
              </a:ext>
            </a:extLst>
          </p:cNvPr>
          <p:cNvSpPr txBox="1">
            <a:spLocks/>
          </p:cNvSpPr>
          <p:nvPr/>
        </p:nvSpPr>
        <p:spPr>
          <a:xfrm>
            <a:off x="751936" y="695126"/>
            <a:ext cx="10515600" cy="1414504"/>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571500" indent="-571500">
              <a:lnSpc>
                <a:spcPct val="170000"/>
              </a:lnSpc>
              <a:buFont typeface="Arial" panose="020B0604020202020204" pitchFamily="34" charset="0"/>
              <a:buChar char="•"/>
            </a:pPr>
            <a:r>
              <a:rPr lang="en-US" dirty="0"/>
              <a:t>We see that leads having different types of 'Management' specializations are more in number as well as have higher chances of getting converted.</a:t>
            </a:r>
          </a:p>
          <a:p>
            <a:pPr marL="571500" indent="-571500">
              <a:lnSpc>
                <a:spcPct val="170000"/>
              </a:lnSpc>
              <a:buFont typeface="Arial" panose="020B0604020202020204" pitchFamily="34" charset="0"/>
              <a:buChar char="•"/>
            </a:pPr>
            <a:r>
              <a:rPr lang="en-US" dirty="0"/>
              <a:t>Hence lead score is higher for management professions and should be focused on to get more lead conversions.</a:t>
            </a:r>
          </a:p>
        </p:txBody>
      </p:sp>
      <p:pic>
        <p:nvPicPr>
          <p:cNvPr id="11" name="Picture 10">
            <a:extLst>
              <a:ext uri="{FF2B5EF4-FFF2-40B4-BE49-F238E27FC236}">
                <a16:creationId xmlns:a16="http://schemas.microsoft.com/office/drawing/2014/main" id="{C8608522-5C52-6005-3264-D08AE733CA28}"/>
              </a:ext>
            </a:extLst>
          </p:cNvPr>
          <p:cNvPicPr>
            <a:picLocks noChangeAspect="1"/>
          </p:cNvPicPr>
          <p:nvPr/>
        </p:nvPicPr>
        <p:blipFill>
          <a:blip r:embed="rId2"/>
          <a:stretch>
            <a:fillRect/>
          </a:stretch>
        </p:blipFill>
        <p:spPr>
          <a:xfrm>
            <a:off x="1556704" y="1932383"/>
            <a:ext cx="9078592" cy="4423968"/>
          </a:xfrm>
          <a:prstGeom prst="rect">
            <a:avLst/>
          </a:prstGeom>
        </p:spPr>
      </p:pic>
    </p:spTree>
    <p:extLst>
      <p:ext uri="{BB962C8B-B14F-4D97-AF65-F5344CB8AC3E}">
        <p14:creationId xmlns:p14="http://schemas.microsoft.com/office/powerpoint/2010/main" val="3543492064"/>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plan presentation</Template>
  <TotalTime>281</TotalTime>
  <Words>1042</Words>
  <Application>Microsoft Office PowerPoint</Application>
  <PresentationFormat>Widescreen</PresentationFormat>
  <Paragraphs>110</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Helvetica Neue</vt:lpstr>
      <vt:lpstr>Quire Sans Pro Light</vt:lpstr>
      <vt:lpstr>Tisa Offc Serif Pro</vt:lpstr>
      <vt:lpstr>Wingdings</vt:lpstr>
      <vt:lpstr>Office Theme</vt:lpstr>
      <vt:lpstr>LEAD CASE STUDY</vt:lpstr>
      <vt:lpstr>Problem statement</vt:lpstr>
      <vt:lpstr>Case Study Goal</vt:lpstr>
      <vt:lpstr>PowerPoint Presentation</vt:lpstr>
      <vt:lpstr>Exploratory Data Analysis</vt:lpstr>
      <vt:lpstr>Lead Source Analysis</vt:lpstr>
      <vt:lpstr>Lead Origin Analysis</vt:lpstr>
      <vt:lpstr>Last activity conversion Analysis</vt:lpstr>
      <vt:lpstr>Specialization conversion Analysis</vt:lpstr>
      <vt:lpstr>Tags vs Conversion Analysis</vt:lpstr>
      <vt:lpstr>Do not Email vs Conversion Analysis</vt:lpstr>
      <vt:lpstr>Total Time Spent On Websites vs Conversion Analysis</vt:lpstr>
      <vt:lpstr>Correlation between various numerical variable using heatmap</vt:lpstr>
      <vt:lpstr>Model Building and Results</vt:lpstr>
      <vt:lpstr>PowerPoint Presentation</vt:lpstr>
      <vt:lpstr>Final analysis on training data set</vt:lpstr>
      <vt:lpstr>Final analysis on test data set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CASE STUDY</dc:title>
  <dc:creator>Venkata Narasa Reddy</dc:creator>
  <cp:lastModifiedBy>Kalidindi, Sandeep</cp:lastModifiedBy>
  <cp:revision>4</cp:revision>
  <dcterms:created xsi:type="dcterms:W3CDTF">2023-01-24T04:03:31Z</dcterms:created>
  <dcterms:modified xsi:type="dcterms:W3CDTF">2023-01-24T11:19:34Z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